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sldIdLst>
    <p:sldId id="304" r:id="rId5"/>
    <p:sldId id="314" r:id="rId6"/>
    <p:sldId id="299" r:id="rId7"/>
    <p:sldId id="288" r:id="rId8"/>
    <p:sldId id="303" r:id="rId9"/>
    <p:sldId id="258" r:id="rId10"/>
    <p:sldId id="301" r:id="rId11"/>
    <p:sldId id="315" r:id="rId12"/>
    <p:sldId id="316" r:id="rId13"/>
    <p:sldId id="318" r:id="rId14"/>
    <p:sldId id="317" r:id="rId15"/>
    <p:sldId id="313" r:id="rId16"/>
    <p:sldId id="275"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50" autoAdjust="0"/>
  </p:normalViewPr>
  <p:slideViewPr>
    <p:cSldViewPr snapToGrid="0">
      <p:cViewPr varScale="1">
        <p:scale>
          <a:sx n="123" d="100"/>
          <a:sy n="123" d="100"/>
        </p:scale>
        <p:origin x="114" y="25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327875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243480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83686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normAutofit fontScale="90000"/>
          </a:bodyPr>
          <a:lstStyle/>
          <a:p>
            <a:r>
              <a:rPr lang="en-US" dirty="0"/>
              <a:t>Detecting classroom engagement</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normAutofit fontScale="92500" lnSpcReduction="20000"/>
          </a:bodyPr>
          <a:lstStyle/>
          <a:p>
            <a:r>
              <a:rPr lang="en-US" dirty="0"/>
              <a:t>Dan Kercher</a:t>
            </a:r>
          </a:p>
          <a:p>
            <a:r>
              <a:rPr lang="en-US" dirty="0"/>
              <a:t>Sponsor: Dr. Snehasis Mukhopadhyay</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Engagement: the Bigger picture</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328090" cy="428755"/>
          </a:xfrm>
        </p:spPr>
        <p:txBody>
          <a:bodyPr/>
          <a:lstStyle/>
          <a:p>
            <a:r>
              <a:rPr lang="en-US" dirty="0"/>
              <a:t>CHAT TEXT &amp; AUDIO TRANSCRIPT</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normAutofit/>
          </a:bodyPr>
          <a:lstStyle/>
          <a:p>
            <a:r>
              <a:rPr lang="en-US" dirty="0"/>
              <a:t>Text mining typed-chat and audio transcripts</a:t>
            </a:r>
          </a:p>
          <a:p>
            <a:r>
              <a:rPr lang="en-US" dirty="0"/>
              <a:t>Requires virtual classroom and microphones</a:t>
            </a:r>
          </a:p>
          <a:p>
            <a:endParaRPr lang="en-US" dirty="0"/>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US" dirty="0"/>
              <a:t>VIDEO ANALYSIS</a:t>
            </a:r>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normAutofit fontScale="77500" lnSpcReduction="20000"/>
          </a:bodyPr>
          <a:lstStyle/>
          <a:p>
            <a:r>
              <a:rPr lang="en-US" dirty="0"/>
              <a:t>Facial recognition and expression detection analysis </a:t>
            </a:r>
          </a:p>
          <a:p>
            <a:r>
              <a:rPr lang="en-US" dirty="0"/>
              <a:t>Requires webcams or unobstructed classroom camera views</a:t>
            </a:r>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SOUND ANALYSIS</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lstStyle/>
          <a:p>
            <a:r>
              <a:rPr lang="en-ZA" dirty="0"/>
              <a:t>Pitch and frequency analysis</a:t>
            </a:r>
          </a:p>
          <a:p>
            <a:r>
              <a:rPr lang="en-ZA" dirty="0"/>
              <a:t>Requires microphones</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90880" cy="428755"/>
          </a:xfrm>
        </p:spPr>
        <p:txBody>
          <a:bodyPr/>
          <a:lstStyle/>
          <a:p>
            <a:r>
              <a:rPr lang="en-ZA" dirty="0"/>
              <a:t>SURVEYS</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lstStyle/>
          <a:p>
            <a:r>
              <a:rPr lang="en-US" dirty="0"/>
              <a:t>Provides direct feedback</a:t>
            </a:r>
          </a:p>
          <a:p>
            <a:r>
              <a:rPr lang="en-US" dirty="0"/>
              <a:t>Requires survey participation</a:t>
            </a:r>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dirty="0"/>
              <a:t>2/4/2022</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Detecting classroom engagement</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20943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Qualtrics engagement survey</a:t>
            </a:r>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2/4/2022</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Detecting classroom engagement</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4" name="Picture 3" descr="Calendar&#10;&#10;Description automatically generated">
            <a:extLst>
              <a:ext uri="{FF2B5EF4-FFF2-40B4-BE49-F238E27FC236}">
                <a16:creationId xmlns:a16="http://schemas.microsoft.com/office/drawing/2014/main" id="{585372F3-6030-4255-A245-F2F19022A25F}"/>
              </a:ext>
            </a:extLst>
          </p:cNvPr>
          <p:cNvPicPr>
            <a:picLocks noChangeAspect="1"/>
          </p:cNvPicPr>
          <p:nvPr/>
        </p:nvPicPr>
        <p:blipFill>
          <a:blip r:embed="rId2"/>
          <a:stretch>
            <a:fillRect/>
          </a:stretch>
        </p:blipFill>
        <p:spPr>
          <a:xfrm>
            <a:off x="298650" y="1484852"/>
            <a:ext cx="8311950" cy="4617750"/>
          </a:xfrm>
          <a:prstGeom prst="rect">
            <a:avLst/>
          </a:prstGeom>
        </p:spPr>
      </p:pic>
    </p:spTree>
    <p:extLst>
      <p:ext uri="{BB962C8B-B14F-4D97-AF65-F5344CB8AC3E}">
        <p14:creationId xmlns:p14="http://schemas.microsoft.com/office/powerpoint/2010/main" val="231705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Future improvements</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dirty="0"/>
              <a:t>Possible improvement areas</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ZA" sz="1800" noProof="1"/>
              <a:t>FACIAL RECOGNITION</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754602" y="3392424"/>
            <a:ext cx="3045041" cy="1463040"/>
          </a:xfrm>
        </p:spPr>
        <p:txBody>
          <a:bodyPr vert="horz" lIns="91440" tIns="45720" rIns="91440" bIns="45720" rtlCol="0" anchor="t">
            <a:normAutofit fontScale="85000" lnSpcReduction="10000"/>
          </a:bodyPr>
          <a:lstStyle/>
          <a:p>
            <a:r>
              <a:rPr lang="en-US" dirty="0"/>
              <a:t>Accuracy of facial detection was significantly improved moving from </a:t>
            </a:r>
            <a:r>
              <a:rPr lang="en-US" dirty="0" err="1"/>
              <a:t>Haar</a:t>
            </a:r>
            <a:r>
              <a:rPr lang="en-US" dirty="0"/>
              <a:t> to SSD. Other models tested were too slow, but could they be optimized for better time/accuracy trade offs?</a:t>
            </a:r>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ZA" sz="1800" dirty="0"/>
              <a:t>EXPRESSION MODEL</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normAutofit fontScale="77500" lnSpcReduction="20000"/>
          </a:bodyPr>
          <a:lstStyle/>
          <a:p>
            <a:r>
              <a:rPr lang="en-US" dirty="0"/>
              <a:t>Expression recognition model is shown to be 57% accurate. Other models have achieved 60+% accuracy on the same training set. What can we learn from these other models?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ZA" noProof="1"/>
              <a:t>WEB INTEGRATION</a:t>
            </a:r>
            <a:endParaRPr lang="en-ZA" sz="1800" noProof="1"/>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fontScale="92500"/>
          </a:bodyPr>
          <a:lstStyle/>
          <a:p>
            <a:r>
              <a:rPr lang="en-US" dirty="0"/>
              <a:t>A basic desktop UI is included; however, a more sophisticated web-integrated UI with backend server support would be ideal for widespread adoption.</a:t>
            </a:r>
          </a:p>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2/4/2022</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Detecting classroom engagement</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2/4/2022</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Detecting classroom engagement</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I believe a program can be trained to identify “good” class sessions. My subproblem of using emotional state detection to evaluate student engagement can and should be combined with complementary research from other methodologies to create as robust a model as possible. </a:t>
            </a:r>
          </a:p>
        </p:txBody>
      </p:sp>
    </p:spTree>
    <p:extLst>
      <p:ext uri="{BB962C8B-B14F-4D97-AF65-F5344CB8AC3E}">
        <p14:creationId xmlns:p14="http://schemas.microsoft.com/office/powerpoint/2010/main" val="92017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Dan Kercher	​</a:t>
            </a:r>
          </a:p>
          <a:p>
            <a:r>
              <a:rPr lang="en-US" dirty="0"/>
              <a:t>dkercher@iu.edu</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2/4/2022</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Detecting classroom engagement</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Objective</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en-US" dirty="0"/>
              <a:t>Given a recorded classroom lecture, can a program determine if it was a “good” class session or not? The intersection of AI and classroom teaching has never been a more explorable space thanks to the proliferation of digital classroom technologies such as Zoom.</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2/4/2022</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US" dirty="0"/>
              <a:t>Detecting classroom engagement</a:t>
            </a:r>
            <a:endParaRPr lang="en-ZA" dirty="0"/>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Previous work</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328090" cy="428755"/>
          </a:xfrm>
        </p:spPr>
        <p:txBody>
          <a:bodyPr/>
          <a:lstStyle/>
          <a:p>
            <a:r>
              <a:rPr lang="en-ZA" dirty="0"/>
              <a:t>DIGITAL CLASSROOM TECHNOLOGY</a:t>
            </a:r>
            <a:endParaRPr lang="en-US" dirty="0"/>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normAutofit/>
          </a:bodyPr>
          <a:lstStyle/>
          <a:p>
            <a:r>
              <a:rPr lang="en-ZA" dirty="0"/>
              <a:t>Classroom cameras and microphones, Zoom recording capturing audio, video, and chat</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US" dirty="0"/>
              <a:t>EXPRESSION DETECTION</a:t>
            </a:r>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lstStyle/>
          <a:p>
            <a:r>
              <a:rPr lang="en-ZA" dirty="0"/>
              <a:t>Deep learning models trained to detect expressions</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FACIAL DETECTION</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lstStyle/>
          <a:p>
            <a:r>
              <a:rPr lang="en-ZA" dirty="0"/>
              <a:t>Many models available such as VGG, </a:t>
            </a:r>
            <a:r>
              <a:rPr lang="en-ZA" dirty="0" err="1"/>
              <a:t>DeepFace</a:t>
            </a:r>
            <a:r>
              <a:rPr lang="en-ZA" dirty="0"/>
              <a:t>, </a:t>
            </a:r>
            <a:r>
              <a:rPr lang="en-ZA" dirty="0" err="1"/>
              <a:t>OpenFace</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90880" cy="428755"/>
          </a:xfrm>
        </p:spPr>
        <p:txBody>
          <a:bodyPr/>
          <a:lstStyle/>
          <a:p>
            <a:r>
              <a:rPr lang="en-ZA" dirty="0"/>
              <a:t>CLASSROOM PSYCHOLOGY</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lstStyle/>
          <a:p>
            <a:r>
              <a:rPr lang="en-ZA" dirty="0"/>
              <a:t>How do we classify “engagement” in the class</a:t>
            </a:r>
            <a:endParaRPr lang="en-US" dirty="0"/>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dirty="0"/>
              <a:t>2/4/2022</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Detecting classroom engagement</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28191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Approach</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a:noAutofit/>
          </a:bodyPr>
          <a:lstStyle/>
          <a:p>
            <a:r>
              <a:rPr lang="en-US" dirty="0"/>
              <a:t>FACIAL RECOGNITION INITIAL</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640080"/>
          </a:xfrm>
        </p:spPr>
        <p:txBody>
          <a:bodyPr vert="horz" lIns="91440" tIns="45720" rIns="91440" bIns="45720" rtlCol="0" anchor="t">
            <a:normAutofit/>
          </a:bodyPr>
          <a:lstStyle/>
          <a:p>
            <a:r>
              <a:rPr lang="en-US" dirty="0"/>
              <a:t>Started with </a:t>
            </a:r>
            <a:r>
              <a:rPr lang="en-US" dirty="0" err="1"/>
              <a:t>Haar</a:t>
            </a:r>
            <a:r>
              <a:rPr lang="en-US" dirty="0"/>
              <a:t> Cascade model, but it was too slow on streaming video. It also failed to find real faces and often identified non-faces</a:t>
            </a:r>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752740"/>
            <a:ext cx="5669280" cy="365760"/>
          </a:xfrm>
        </p:spPr>
        <p:txBody>
          <a:bodyPr>
            <a:noAutofit/>
          </a:bodyPr>
          <a:lstStyle/>
          <a:p>
            <a:r>
              <a:rPr lang="en-US" dirty="0"/>
              <a:t>FACIAL RECOGNITION UPGRADE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23174" y="3158276"/>
            <a:ext cx="5669280" cy="613918"/>
          </a:xfrm>
        </p:spPr>
        <p:txBody>
          <a:bodyPr>
            <a:normAutofit/>
          </a:bodyPr>
          <a:lstStyle/>
          <a:p>
            <a:r>
              <a:rPr lang="en-US" dirty="0"/>
              <a:t>Upgraded to a faster and more reliable machine learning Single Shot Detection (SSD) model</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24437" y="3858768"/>
            <a:ext cx="5669280" cy="365760"/>
          </a:xfrm>
        </p:spPr>
        <p:txBody>
          <a:bodyPr>
            <a:noAutofit/>
          </a:bodyPr>
          <a:lstStyle/>
          <a:p>
            <a:r>
              <a:rPr lang="en-US" dirty="0"/>
              <a:t>EMOTION DETECTION</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4437" y="4270248"/>
            <a:ext cx="5669280" cy="604774"/>
          </a:xfrm>
        </p:spPr>
        <p:txBody>
          <a:bodyPr>
            <a:normAutofit/>
          </a:bodyPr>
          <a:lstStyle/>
          <a:p>
            <a:r>
              <a:rPr lang="en-US" dirty="0"/>
              <a:t>My program can analyze facial expressions of the faces identified and output a log file of the emotions identified </a:t>
            </a:r>
          </a:p>
        </p:txBody>
      </p:sp>
      <p:sp>
        <p:nvSpPr>
          <p:cNvPr id="12" name="Text Placeholder 11">
            <a:extLst>
              <a:ext uri="{FF2B5EF4-FFF2-40B4-BE49-F238E27FC236}">
                <a16:creationId xmlns:a16="http://schemas.microsoft.com/office/drawing/2014/main" id="{C06C2114-7A69-43E0-801C-F0779B58AF15}"/>
              </a:ext>
            </a:extLst>
          </p:cNvPr>
          <p:cNvSpPr>
            <a:spLocks noGrp="1"/>
          </p:cNvSpPr>
          <p:nvPr>
            <p:ph type="body" sz="quarter" idx="20"/>
          </p:nvPr>
        </p:nvSpPr>
        <p:spPr>
          <a:xfrm>
            <a:off x="6023174" y="4911280"/>
            <a:ext cx="5669280" cy="365760"/>
          </a:xfrm>
        </p:spPr>
        <p:txBody>
          <a:bodyPr>
            <a:noAutofit/>
          </a:bodyPr>
          <a:lstStyle/>
          <a:p>
            <a:r>
              <a:rPr lang="en-US" dirty="0"/>
              <a:t>SURVEYS</a:t>
            </a:r>
          </a:p>
        </p:txBody>
      </p:sp>
      <p:sp>
        <p:nvSpPr>
          <p:cNvPr id="11" name="Text Placeholder 10">
            <a:extLst>
              <a:ext uri="{FF2B5EF4-FFF2-40B4-BE49-F238E27FC236}">
                <a16:creationId xmlns:a16="http://schemas.microsoft.com/office/drawing/2014/main" id="{1018725B-A88C-41E8-8D6A-44DF7A9F132D}"/>
              </a:ext>
            </a:extLst>
          </p:cNvPr>
          <p:cNvSpPr>
            <a:spLocks noGrp="1"/>
          </p:cNvSpPr>
          <p:nvPr>
            <p:ph type="body" sz="quarter" idx="19"/>
          </p:nvPr>
        </p:nvSpPr>
        <p:spPr>
          <a:xfrm>
            <a:off x="6023174" y="5327356"/>
            <a:ext cx="5669280" cy="640080"/>
          </a:xfrm>
        </p:spPr>
        <p:txBody>
          <a:bodyPr>
            <a:normAutofit/>
          </a:bodyPr>
          <a:lstStyle/>
          <a:p>
            <a:r>
              <a:rPr lang="en-US" dirty="0"/>
              <a:t>Qualtrics survey researched and created to gather effective feedback for evaluating classroom engagement</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2/4/2022</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Detecting classroom engagement</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MODEL overview</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4531" y="2247214"/>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1367161" y="3799982"/>
            <a:ext cx="3409025" cy="360000"/>
          </a:xfrm>
        </p:spPr>
        <p:txBody>
          <a:bodyPr vert="horz" lIns="91440" tIns="45720" rIns="91440" bIns="45720" rtlCol="0" anchor="t">
            <a:noAutofit/>
          </a:bodyPr>
          <a:lstStyle/>
          <a:p>
            <a:r>
              <a:rPr lang="en-ZA" sz="1800" noProof="1"/>
              <a:t>EXPRESSION ANALYSIS</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ZA" noProof="1"/>
              <a:t>Classroom recordings</a:t>
            </a:r>
          </a:p>
          <a:p>
            <a:r>
              <a:rPr lang="en-ZA" noProof="1"/>
              <a:t>OpenCV</a:t>
            </a:r>
          </a:p>
          <a:p>
            <a:r>
              <a:rPr lang="en-ZA" noProof="1"/>
              <a:t>Keras/TensorFlow</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86" y="2249595"/>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a:noAutofit/>
          </a:bodyPr>
          <a:lstStyle/>
          <a:p>
            <a:r>
              <a:rPr lang="en-ZA" sz="1800" dirty="0"/>
              <a:t>CLASS SURVEYS</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4776186" y="4245991"/>
            <a:ext cx="2530136" cy="1188720"/>
          </a:xfrm>
        </p:spPr>
        <p:txBody>
          <a:bodyPr vert="horz" lIns="91440" tIns="45720" rIns="91440" bIns="45720" rtlCol="0" anchor="t">
            <a:noAutofit/>
          </a:bodyPr>
          <a:lstStyle/>
          <a:p>
            <a:r>
              <a:rPr lang="en-ZA" noProof="1"/>
              <a:t>Qualtrics</a:t>
            </a:r>
          </a:p>
          <a:p>
            <a:r>
              <a:rPr lang="en-ZA" noProof="1"/>
              <a:t>Multiple majors</a:t>
            </a:r>
          </a:p>
          <a:p>
            <a:r>
              <a:rPr lang="en-ZA" noProof="1"/>
              <a:t>Diverse populations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119" y="2245627"/>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7420813" y="3799982"/>
            <a:ext cx="3404025" cy="360000"/>
          </a:xfrm>
        </p:spPr>
        <p:txBody>
          <a:bodyPr vert="horz" lIns="91440" tIns="45720" rIns="91440" bIns="45720" rtlCol="0" anchor="t">
            <a:normAutofit/>
          </a:bodyPr>
          <a:lstStyle/>
          <a:p>
            <a:r>
              <a:rPr lang="en-ZA" sz="1800" noProof="1"/>
              <a:t>PREDICTION PROGRAM</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7767961" y="4241439"/>
            <a:ext cx="2636668" cy="1188720"/>
          </a:xfrm>
        </p:spPr>
        <p:txBody>
          <a:bodyPr>
            <a:noAutofit/>
          </a:bodyPr>
          <a:lstStyle/>
          <a:p>
            <a:r>
              <a:rPr lang="en-ZA" noProof="1"/>
              <a:t>Drag-and-drop video analyzer</a:t>
            </a:r>
          </a:p>
          <a:p>
            <a:r>
              <a:rPr lang="en-ZA" noProof="1"/>
              <a:t>Compatible with other listed methodoliges to create combined model</a:t>
            </a:r>
          </a:p>
          <a:p>
            <a:endParaRPr lang="en-ZA" noProof="1"/>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2/4/2022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US" dirty="0"/>
              <a:t>Detecting classroom engagement</a:t>
            </a:r>
            <a:endParaRPr lang="en-ZA" dirty="0"/>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7752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a:lstStyle/>
          <a:p>
            <a:r>
              <a:rPr lang="en-US" dirty="0"/>
              <a:t>Video analysis</a:t>
            </a:r>
          </a:p>
        </p:txBody>
      </p:sp>
    </p:spTree>
    <p:extLst>
      <p:ext uri="{BB962C8B-B14F-4D97-AF65-F5344CB8AC3E}">
        <p14:creationId xmlns:p14="http://schemas.microsoft.com/office/powerpoint/2010/main" val="70778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pipeline</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RAW</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286359" y="3862571"/>
            <a:ext cx="3239146" cy="1601787"/>
          </a:xfrm>
        </p:spPr>
        <p:txBody>
          <a:bodyPr/>
          <a:lstStyle/>
          <a:p>
            <a:pPr marL="342900" indent="-342900" algn="l">
              <a:buFont typeface="+mj-lt"/>
              <a:buAutoNum type="arabicPeriod"/>
            </a:pPr>
            <a:r>
              <a:rPr lang="en-ZA" dirty="0"/>
              <a:t>Copy raw frame for processing</a:t>
            </a:r>
          </a:p>
          <a:p>
            <a:pPr marL="342900" indent="-342900" algn="l">
              <a:buFont typeface="+mj-lt"/>
              <a:buAutoNum type="arabicPeriod"/>
            </a:pPr>
            <a:r>
              <a:rPr lang="en-ZA" dirty="0"/>
              <a:t>Resize copy to 300x300</a:t>
            </a:r>
          </a:p>
          <a:p>
            <a:pPr marL="342900" indent="-342900" algn="l">
              <a:buFont typeface="+mj-lt"/>
              <a:buAutoNum type="arabicPeriod"/>
            </a:pPr>
            <a:r>
              <a:rPr lang="en-ZA" dirty="0"/>
              <a:t>CV2 </a:t>
            </a:r>
            <a:r>
              <a:rPr lang="en-ZA" dirty="0" err="1"/>
              <a:t>blobFromImage</a:t>
            </a:r>
            <a:r>
              <a:rPr lang="en-ZA" dirty="0"/>
              <a:t> copy (mean subtraction and scaling)</a:t>
            </a:r>
          </a:p>
          <a:p>
            <a:endParaRPr lang="en-ZA" dirty="0"/>
          </a:p>
          <a:p>
            <a:endParaRPr lang="en-ZA" dirty="0"/>
          </a:p>
          <a:p>
            <a:endParaRPr lang="en-ZA" dirty="0"/>
          </a:p>
          <a:p>
            <a:endParaRPr lang="en-ZA" dirty="0"/>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DETECT</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525505" y="3862515"/>
            <a:ext cx="3140992" cy="2050087"/>
          </a:xfrm>
        </p:spPr>
        <p:txBody>
          <a:bodyPr>
            <a:normAutofit/>
          </a:bodyPr>
          <a:lstStyle/>
          <a:p>
            <a:pPr marL="342900" indent="-342900" algn="l">
              <a:buFont typeface="+mj-lt"/>
              <a:buAutoNum type="arabicPeriod"/>
            </a:pPr>
            <a:r>
              <a:rPr lang="en-US" noProof="1"/>
              <a:t>SSD to find potential face</a:t>
            </a:r>
          </a:p>
          <a:p>
            <a:pPr marL="342900" indent="-342900" algn="l">
              <a:buFont typeface="+mj-lt"/>
              <a:buAutoNum type="arabicPeriod"/>
            </a:pPr>
            <a:r>
              <a:rPr lang="en-US" noProof="1"/>
              <a:t>If 50+% confident, isolate face from original frame to restore shape distortion</a:t>
            </a:r>
          </a:p>
          <a:p>
            <a:pPr marL="342900" indent="-342900" algn="l">
              <a:buFont typeface="+mj-lt"/>
              <a:buAutoNum type="arabicPeriod"/>
            </a:pPr>
            <a:r>
              <a:rPr lang="en-US" noProof="1"/>
              <a:t> Store cut faces in array</a:t>
            </a:r>
          </a:p>
          <a:p>
            <a:pPr marL="342900" indent="-342900" algn="l">
              <a:buFont typeface="+mj-lt"/>
              <a:buAutoNum type="arabicPeriod"/>
            </a:pPr>
            <a:endParaRPr lang="en-US" noProof="1"/>
          </a:p>
          <a:p>
            <a:pPr marL="342900" indent="-342900" algn="l">
              <a:buFont typeface="+mj-lt"/>
              <a:buAutoNum type="arabicPeriod"/>
            </a:pPr>
            <a:endParaRPr lang="en-US" dirty="0"/>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MODEL</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3359956" cy="1786616"/>
          </a:xfrm>
        </p:spPr>
        <p:txBody>
          <a:bodyPr>
            <a:normAutofit/>
          </a:bodyPr>
          <a:lstStyle/>
          <a:p>
            <a:pPr marL="342900" indent="-342900" algn="l">
              <a:buFont typeface="+mj-lt"/>
              <a:buAutoNum type="arabicPeriod"/>
            </a:pPr>
            <a:r>
              <a:rPr lang="en-ZA" noProof="1"/>
              <a:t>Loop through faces</a:t>
            </a:r>
          </a:p>
          <a:p>
            <a:pPr marL="342900" indent="-342900" algn="l">
              <a:buFont typeface="+mj-lt"/>
              <a:buAutoNum type="arabicPeriod"/>
            </a:pPr>
            <a:r>
              <a:rPr lang="en-ZA" noProof="1"/>
              <a:t>Convert to grayscale</a:t>
            </a:r>
          </a:p>
          <a:p>
            <a:pPr marL="342900" indent="-342900" algn="l">
              <a:buFont typeface="+mj-lt"/>
              <a:buAutoNum type="arabicPeriod"/>
            </a:pPr>
            <a:r>
              <a:rPr lang="en-ZA" noProof="1"/>
              <a:t>Reduce to 48x48</a:t>
            </a:r>
          </a:p>
          <a:p>
            <a:pPr marL="342900" indent="-342900" algn="l">
              <a:buFont typeface="+mj-lt"/>
              <a:buAutoNum type="arabicPeriod"/>
            </a:pPr>
            <a:r>
              <a:rPr lang="en-ZA" noProof="1"/>
              <a:t>Expression prediction model</a:t>
            </a:r>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2/4/2022</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US" dirty="0"/>
              <a:t>Detecting classroom engagement</a:t>
            </a:r>
            <a:endParaRPr lang="en-ZA" dirty="0"/>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2046660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Results - demo</a:t>
            </a:r>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2/4/2022</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Detecting classroom engagement</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30" name="ssd_expression_test_result">
            <a:hlinkClick r:id="" action="ppaction://media"/>
            <a:extLst>
              <a:ext uri="{FF2B5EF4-FFF2-40B4-BE49-F238E27FC236}">
                <a16:creationId xmlns:a16="http://schemas.microsoft.com/office/drawing/2014/main" id="{487974D4-5D08-4B61-B488-5C18B03D51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9757" y="1417747"/>
            <a:ext cx="9576803" cy="4647493"/>
          </a:xfrm>
          <a:prstGeom prst="rect">
            <a:avLst/>
          </a:prstGeom>
        </p:spPr>
      </p:pic>
    </p:spTree>
    <p:extLst>
      <p:ext uri="{BB962C8B-B14F-4D97-AF65-F5344CB8AC3E}">
        <p14:creationId xmlns:p14="http://schemas.microsoft.com/office/powerpoint/2010/main" val="5539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42324" y="136525"/>
            <a:ext cx="5669280" cy="1325563"/>
          </a:xfrm>
        </p:spPr>
        <p:txBody>
          <a:bodyPr>
            <a:normAutofit/>
          </a:bodyPr>
          <a:lstStyle/>
          <a:p>
            <a:r>
              <a:rPr lang="en-US" dirty="0"/>
              <a:t>Results - output</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2/4/2022</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Detecting classroom engagement</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9</a:t>
            </a:fld>
            <a:endParaRPr lang="en-US" dirty="0"/>
          </a:p>
        </p:txBody>
      </p:sp>
      <p:pic>
        <p:nvPicPr>
          <p:cNvPr id="29" name="Picture 28" descr="Graphical user interface, application&#10;&#10;Description automatically generated">
            <a:extLst>
              <a:ext uri="{FF2B5EF4-FFF2-40B4-BE49-F238E27FC236}">
                <a16:creationId xmlns:a16="http://schemas.microsoft.com/office/drawing/2014/main" id="{C341AB5E-81A5-4920-B333-CDB586887451}"/>
              </a:ext>
            </a:extLst>
          </p:cNvPr>
          <p:cNvPicPr>
            <a:picLocks noChangeAspect="1"/>
          </p:cNvPicPr>
          <p:nvPr/>
        </p:nvPicPr>
        <p:blipFill>
          <a:blip r:embed="rId3"/>
          <a:stretch>
            <a:fillRect/>
          </a:stretch>
        </p:blipFill>
        <p:spPr>
          <a:xfrm>
            <a:off x="6644081" y="1221625"/>
            <a:ext cx="3845733" cy="5134725"/>
          </a:xfrm>
          <a:prstGeom prst="rect">
            <a:avLst/>
          </a:prstGeom>
        </p:spPr>
      </p:pic>
    </p:spTree>
    <p:extLst>
      <p:ext uri="{BB962C8B-B14F-4D97-AF65-F5344CB8AC3E}">
        <p14:creationId xmlns:p14="http://schemas.microsoft.com/office/powerpoint/2010/main" val="3409656437"/>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Architecture pitch deck</Template>
  <TotalTime>322</TotalTime>
  <Words>574</Words>
  <Application>Microsoft Office PowerPoint</Application>
  <PresentationFormat>Widescreen</PresentationFormat>
  <Paragraphs>123</Paragraphs>
  <Slides>14</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 Light</vt:lpstr>
      <vt:lpstr>Calibri</vt:lpstr>
      <vt:lpstr>Posterama</vt:lpstr>
      <vt:lpstr>Office Theme</vt:lpstr>
      <vt:lpstr>Detecting classroom engagement</vt:lpstr>
      <vt:lpstr>Objective</vt:lpstr>
      <vt:lpstr>Previous work</vt:lpstr>
      <vt:lpstr>Approach</vt:lpstr>
      <vt:lpstr>MODEL overview</vt:lpstr>
      <vt:lpstr>Video analysis</vt:lpstr>
      <vt:lpstr>pipeline</vt:lpstr>
      <vt:lpstr>Results - demo</vt:lpstr>
      <vt:lpstr>Results - output</vt:lpstr>
      <vt:lpstr>Engagement: the Bigger picture</vt:lpstr>
      <vt:lpstr>Qualtrics engagement survey</vt:lpstr>
      <vt:lpstr>Future improvements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Kercher, Dan Ross</dc:creator>
  <cp:lastModifiedBy>Kercher, Dan Ross</cp:lastModifiedBy>
  <cp:revision>17</cp:revision>
  <dcterms:created xsi:type="dcterms:W3CDTF">2022-02-03T01:08:15Z</dcterms:created>
  <dcterms:modified xsi:type="dcterms:W3CDTF">2022-04-22T18:03:24Z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